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315" r:id="rId5"/>
    <p:sldId id="307" r:id="rId6"/>
    <p:sldId id="288" r:id="rId7"/>
    <p:sldId id="309" r:id="rId8"/>
    <p:sldId id="316" r:id="rId9"/>
    <p:sldId id="318" r:id="rId10"/>
    <p:sldId id="320" r:id="rId11"/>
    <p:sldId id="321" r:id="rId12"/>
    <p:sldId id="319" r:id="rId13"/>
    <p:sldId id="322" r:id="rId14"/>
    <p:sldId id="304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4E9B"/>
    <a:srgbClr val="092B61"/>
    <a:srgbClr val="1C50A0"/>
    <a:srgbClr val="14B6FF"/>
    <a:srgbClr val="42469B"/>
    <a:srgbClr val="4547BB"/>
    <a:srgbClr val="4972B1"/>
    <a:srgbClr val="959595"/>
    <a:srgbClr val="4C74B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068" autoAdjust="0"/>
    <p:restoredTop sz="86421" autoAdjust="0"/>
  </p:normalViewPr>
  <p:slideViewPr>
    <p:cSldViewPr>
      <p:cViewPr varScale="1">
        <p:scale>
          <a:sx n="100" d="100"/>
          <a:sy n="100" d="100"/>
        </p:scale>
        <p:origin x="1560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8" d="100"/>
          <a:sy n="78" d="100"/>
        </p:scale>
        <p:origin x="301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06/relationships/vbaProject" Target="vbaProject.bin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ru-RU" sz="1800" b="1" dirty="0">
                <a:latin typeface="Inter" panose="02000503000000020004" pitchFamily="2" charset="0"/>
                <a:ea typeface="Inter" panose="02000503000000020004" pitchFamily="2" charset="0"/>
              </a:rPr>
              <a:t>Название диаграммы</a:t>
            </a:r>
          </a:p>
        </c:rich>
      </c:tx>
      <c:layout>
        <c:manualLayout>
          <c:xMode val="edge"/>
          <c:yMode val="edge"/>
          <c:x val="1.3789237917265683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5.5659311073238189E-2"/>
          <c:y val="0.1359186957606163"/>
          <c:w val="0.91847279037780838"/>
          <c:h val="0.716729988446035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shade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49E-49EC-9C6F-69FD03194B0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5">
                <a:shade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49E-49EC-9C6F-69FD03194B0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5">
                <a:shade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49E-49EC-9C6F-69FD03194B0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accent5">
                <a:tint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49E-49EC-9C6F-69FD03194B0B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spPr>
            <a:solidFill>
              <a:schemeClr val="accent5">
                <a:tint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9E-49EC-9C6F-69FD03194B0B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Ряд 34</c:v>
                </c:pt>
              </c:strCache>
            </c:strRef>
          </c:tx>
          <c:spPr>
            <a:solidFill>
              <a:schemeClr val="accent5">
                <a:tint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49E-49EC-9C6F-69FD03194B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350522944"/>
        <c:axId val="-350522400"/>
      </c:barChart>
      <c:catAx>
        <c:axId val="-350522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pPr>
            <a:endParaRPr lang="ru-RU"/>
          </a:p>
        </c:txPr>
        <c:crossAx val="-350522400"/>
        <c:crosses val="autoZero"/>
        <c:auto val="1"/>
        <c:lblAlgn val="ctr"/>
        <c:lblOffset val="100"/>
        <c:noMultiLvlLbl val="0"/>
      </c:catAx>
      <c:valAx>
        <c:axId val="-3505224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3505229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1208129001006504E-3"/>
          <c:y val="0.95183570069723356"/>
          <c:w val="0.67910899625146925"/>
          <c:h val="4.8164299302766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Inter" panose="02000503000000020004" pitchFamily="2" charset="0"/>
              <a:ea typeface="Inter" panose="02000503000000020004" pitchFamily="2" charset="0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Century Gothic" panose="020B0502020202020204" pitchFamily="34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ru-RU" sz="1800" b="1" dirty="0">
                <a:latin typeface="Inter" panose="02000503000000020004" pitchFamily="2" charset="0"/>
                <a:ea typeface="Inter" panose="02000503000000020004" pitchFamily="2" charset="0"/>
              </a:rPr>
              <a:t>Название диаграммы</a:t>
            </a:r>
          </a:p>
        </c:rich>
      </c:tx>
      <c:layout>
        <c:manualLayout>
          <c:xMode val="edge"/>
          <c:yMode val="edge"/>
          <c:x val="1.3789237917265683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5.5659311073238189E-2"/>
          <c:y val="0.1359186957606163"/>
          <c:w val="0.91847279037780838"/>
          <c:h val="0.7167299884460359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shade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F5C-4A1E-9DF1-2394E2662A2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5">
                <a:shade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F5C-4A1E-9DF1-2394E2662A2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5">
                <a:shade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F5C-4A1E-9DF1-2394E2662A2E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accent5">
                <a:tint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F5C-4A1E-9DF1-2394E2662A2E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spPr>
            <a:solidFill>
              <a:schemeClr val="accent5">
                <a:tint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F5C-4A1E-9DF1-2394E2662A2E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Ряд 34</c:v>
                </c:pt>
              </c:strCache>
            </c:strRef>
          </c:tx>
          <c:spPr>
            <a:solidFill>
              <a:schemeClr val="accent5">
                <a:tint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F5C-4A1E-9DF1-2394E2662A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overlap val="100"/>
        <c:axId val="-350535456"/>
        <c:axId val="-350521312"/>
      </c:barChart>
      <c:catAx>
        <c:axId val="-350535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pPr>
            <a:endParaRPr lang="ru-RU"/>
          </a:p>
        </c:txPr>
        <c:crossAx val="-350521312"/>
        <c:crosses val="autoZero"/>
        <c:auto val="1"/>
        <c:lblAlgn val="ctr"/>
        <c:lblOffset val="100"/>
        <c:noMultiLvlLbl val="0"/>
      </c:catAx>
      <c:valAx>
        <c:axId val="-3505213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350535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1208129001006504E-3"/>
          <c:y val="0.95183570069723356"/>
          <c:w val="0.67910899625146925"/>
          <c:h val="4.8164299302766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Inter" panose="02000503000000020004" pitchFamily="2" charset="0"/>
              <a:ea typeface="Inter" panose="02000503000000020004" pitchFamily="2" charset="0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Century Gothic" panose="020B0502020202020204" pitchFamily="34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ru-RU" sz="1800" b="1" dirty="0"/>
              <a:t>Название диаграммы</a:t>
            </a:r>
          </a:p>
        </c:rich>
      </c:tx>
      <c:layout>
        <c:manualLayout>
          <c:xMode val="edge"/>
          <c:yMode val="edge"/>
          <c:x val="1.3789237917265683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8499880381800554"/>
          <c:y val="0.1359186957606163"/>
          <c:w val="0.78913329763304085"/>
          <c:h val="0.71672998844603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dk1">
                <a:tint val="885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49E-49EC-9C6F-69FD03194B0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dk1">
                <a:tint val="5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49E-49EC-9C6F-69FD03194B0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dk1">
                <a:tint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49E-49EC-9C6F-69FD03194B0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dk1">
                <a:tint val="985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49E-49EC-9C6F-69FD03194B0B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spPr>
            <a:solidFill>
              <a:schemeClr val="dk1">
                <a:tint val="3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9E-49EC-9C6F-69FD03194B0B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Ряд 34</c:v>
                </c:pt>
              </c:strCache>
            </c:strRef>
          </c:tx>
          <c:spPr>
            <a:solidFill>
              <a:schemeClr val="dk1">
                <a:tint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49E-49EC-9C6F-69FD03194B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5"/>
        <c:overlap val="-50"/>
        <c:axId val="-350534912"/>
        <c:axId val="-350531648"/>
      </c:barChart>
      <c:catAx>
        <c:axId val="-3505349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350531648"/>
        <c:crosses val="autoZero"/>
        <c:auto val="1"/>
        <c:lblAlgn val="ctr"/>
        <c:lblOffset val="100"/>
        <c:noMultiLvlLbl val="0"/>
      </c:catAx>
      <c:valAx>
        <c:axId val="-3505316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350534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1208129001006504E-3"/>
          <c:y val="0.95183570069723356"/>
          <c:w val="0.67910899625146925"/>
          <c:h val="4.8164299302766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Inter" panose="02000503000000020004" pitchFamily="2" charset="0"/>
              <a:ea typeface="Inter" panose="02000503000000020004" pitchFamily="2" charset="0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Century Gothic" panose="020B0502020202020204" pitchFamily="34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ru-RU" sz="1800" b="1" dirty="0"/>
              <a:t>Название диаграммы</a:t>
            </a:r>
          </a:p>
        </c:rich>
      </c:tx>
      <c:layout>
        <c:manualLayout>
          <c:xMode val="edge"/>
          <c:yMode val="edge"/>
          <c:x val="1.3789237917265683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8499880381800554"/>
          <c:y val="0.1359186957606163"/>
          <c:w val="0.78913329763304085"/>
          <c:h val="0.71672998844603597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shade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6E-49EF-9B95-09CE8C03201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5">
                <a:shade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F6E-49EF-9B95-09CE8C03201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5">
                <a:shade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F6E-49EF-9B95-09CE8C03201C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accent5">
                <a:tint val="9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F6E-49EF-9B95-09CE8C03201C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spPr>
            <a:solidFill>
              <a:schemeClr val="accent5">
                <a:tint val="7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F6E-49EF-9B95-09CE8C03201C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Ряд 34</c:v>
                </c:pt>
              </c:strCache>
            </c:strRef>
          </c:tx>
          <c:spPr>
            <a:solidFill>
              <a:schemeClr val="accent5">
                <a:tint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EF6E-49EF-9B95-09CE8C0320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-350534368"/>
        <c:axId val="-350532736"/>
      </c:barChart>
      <c:catAx>
        <c:axId val="-3505343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350532736"/>
        <c:crosses val="autoZero"/>
        <c:auto val="1"/>
        <c:lblAlgn val="ctr"/>
        <c:lblOffset val="100"/>
        <c:noMultiLvlLbl val="0"/>
      </c:catAx>
      <c:valAx>
        <c:axId val="-3505327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ru-RU"/>
          </a:p>
        </c:txPr>
        <c:crossAx val="-350534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1208129001006504E-3"/>
          <c:y val="0.95183570069723356"/>
          <c:w val="0.67910899625146925"/>
          <c:h val="4.81642993027664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Inter" panose="02000503000000020004" pitchFamily="2" charset="0"/>
              <a:ea typeface="Inter" panose="02000503000000020004" pitchFamily="2" charset="0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Century Gothic" panose="020B0502020202020204" pitchFamily="34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09AFE6-F91A-4DDB-917D-672769790AC5}" type="datetimeFigureOut">
              <a:rPr lang="ru-RU" smtClean="0"/>
              <a:pPr/>
              <a:t>26.09.2024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656FAC-5EA8-4F2B-9062-4639789224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3951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D3C6A9-812B-446E-9AEC-0C1EB09B64BE}" type="datetimeFigureOut">
              <a:rPr lang="ru-RU" smtClean="0"/>
              <a:pPr/>
              <a:t>26.09.2024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2098C8-161A-487D-BED0-EE99A22C0C4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23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936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7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91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2203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2098C8-161A-487D-BED0-EE99A22C0C41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317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6B1FC-77B1-4A89-9E6E-913B56D02F12}" type="datetime1">
              <a:rPr lang="ru-RU" smtClean="0"/>
              <a:t>26.09.2024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Текст 5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0" y="2348881"/>
            <a:ext cx="10972801" cy="525007"/>
          </a:xfrm>
        </p:spPr>
        <p:txBody>
          <a:bodyPr>
            <a:noAutofit/>
          </a:bodyPr>
          <a:lstStyle>
            <a:lvl1pPr algn="l">
              <a:defRPr lang="ru-RU" sz="3000" b="1" kern="1200" dirty="0" smtClean="0">
                <a:solidFill>
                  <a:srgbClr val="1B4E9B"/>
                </a:solidFill>
                <a:latin typeface="Murs Gothic Key" pitchFamily="2" charset="-52"/>
                <a:ea typeface="+mn-ea"/>
                <a:cs typeface="+mn-cs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Название темы</a:t>
            </a:r>
          </a:p>
        </p:txBody>
      </p:sp>
      <p:sp>
        <p:nvSpPr>
          <p:cNvPr id="10" name="Текст 5"/>
          <p:cNvSpPr>
            <a:spLocks noGrp="1"/>
          </p:cNvSpPr>
          <p:nvPr>
            <p:ph type="body" sz="quarter" idx="15" hasCustomPrompt="1"/>
          </p:nvPr>
        </p:nvSpPr>
        <p:spPr>
          <a:xfrm>
            <a:off x="609594" y="3054544"/>
            <a:ext cx="10972801" cy="525007"/>
          </a:xfrm>
        </p:spPr>
        <p:txBody>
          <a:bodyPr>
            <a:noAutofit/>
          </a:bodyPr>
          <a:lstStyle>
            <a:lvl1pPr algn="l">
              <a:defRPr lang="ru-RU" sz="2200" b="0" kern="1200" dirty="0" smtClean="0">
                <a:solidFill>
                  <a:srgbClr val="959595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Наименование </a:t>
            </a:r>
            <a:r>
              <a:rPr lang="ru-RU" dirty="0" err="1"/>
              <a:t>подтемы</a:t>
            </a:r>
            <a:r>
              <a:rPr lang="ru-RU" dirty="0"/>
              <a:t> (</a:t>
            </a:r>
            <a:r>
              <a:rPr lang="ru-RU" dirty="0" err="1"/>
              <a:t>видеолекции</a:t>
            </a:r>
            <a:r>
              <a:rPr lang="ru-RU" dirty="0"/>
              <a:t>)</a:t>
            </a:r>
          </a:p>
        </p:txBody>
      </p:sp>
      <p:sp>
        <p:nvSpPr>
          <p:cNvPr id="11" name="Текст 5"/>
          <p:cNvSpPr>
            <a:spLocks noGrp="1"/>
          </p:cNvSpPr>
          <p:nvPr>
            <p:ph type="body" sz="quarter" idx="16" hasCustomPrompt="1"/>
          </p:nvPr>
        </p:nvSpPr>
        <p:spPr>
          <a:xfrm>
            <a:off x="609594" y="4820668"/>
            <a:ext cx="10972801" cy="525007"/>
          </a:xfrm>
        </p:spPr>
        <p:txBody>
          <a:bodyPr>
            <a:noAutofit/>
          </a:bodyPr>
          <a:lstStyle>
            <a:lvl1pPr algn="l">
              <a:defRPr lang="ru-RU" sz="2400" b="1" kern="1200" dirty="0">
                <a:solidFill>
                  <a:srgbClr val="1B4E9B"/>
                </a:solidFill>
                <a:latin typeface="Murs Gothic Key" pitchFamily="2" charset="-52"/>
                <a:ea typeface="+mn-ea"/>
                <a:cs typeface="+mn-cs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Имя отчество фамилия автора</a:t>
            </a:r>
          </a:p>
        </p:txBody>
      </p:sp>
      <p:sp>
        <p:nvSpPr>
          <p:cNvPr id="12" name="Текст 5"/>
          <p:cNvSpPr>
            <a:spLocks noGrp="1"/>
          </p:cNvSpPr>
          <p:nvPr>
            <p:ph type="body" sz="quarter" idx="17" hasCustomPrompt="1"/>
          </p:nvPr>
        </p:nvSpPr>
        <p:spPr>
          <a:xfrm>
            <a:off x="609594" y="5494268"/>
            <a:ext cx="10972801" cy="525007"/>
          </a:xfrm>
        </p:spPr>
        <p:txBody>
          <a:bodyPr>
            <a:noAutofit/>
          </a:bodyPr>
          <a:lstStyle>
            <a:lvl1pPr algn="l">
              <a:defRPr lang="ru-RU" sz="2200" b="0" kern="1200" baseline="0" dirty="0" smtClean="0">
                <a:solidFill>
                  <a:srgbClr val="959595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Должность, ученая степень, ученое звание</a:t>
            </a:r>
          </a:p>
        </p:txBody>
      </p:sp>
    </p:spTree>
    <p:extLst>
      <p:ext uri="{BB962C8B-B14F-4D97-AF65-F5344CB8AC3E}">
        <p14:creationId xmlns:p14="http://schemas.microsoft.com/office/powerpoint/2010/main" val="134601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ла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99E6A-C1CF-405E-858D-CFA958C22769}" type="datetime1">
              <a:rPr lang="ru-RU" smtClean="0"/>
              <a:t>26.09.2024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 hasCustomPrompt="1"/>
          </p:nvPr>
        </p:nvSpPr>
        <p:spPr>
          <a:xfrm>
            <a:off x="568491" y="2341553"/>
            <a:ext cx="11000118" cy="3751272"/>
          </a:xfr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 sz="2000" b="0" baseline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  <a:lvl2pPr algn="ctr">
              <a:defRPr/>
            </a:lvl2pPr>
            <a:lvl3pPr algn="ctr">
              <a:defRPr/>
            </a:lvl3pPr>
          </a:lstStyle>
          <a:p>
            <a:pPr lvl="0"/>
            <a:r>
              <a:rPr lang="ru-RU" dirty="0"/>
              <a:t>Пункт №1</a:t>
            </a:r>
          </a:p>
          <a:p>
            <a:pPr lvl="0"/>
            <a:endParaRPr lang="ru-RU" dirty="0"/>
          </a:p>
          <a:p>
            <a:pPr lvl="0"/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 hasCustomPrompt="1"/>
          </p:nvPr>
        </p:nvSpPr>
        <p:spPr>
          <a:xfrm>
            <a:off x="554699" y="1625136"/>
            <a:ext cx="11013910" cy="525007"/>
          </a:xfrm>
        </p:spPr>
        <p:txBody>
          <a:bodyPr>
            <a:normAutofit/>
          </a:bodyPr>
          <a:lstStyle>
            <a:lvl1pPr algn="ctr">
              <a:defRPr lang="ru-RU" sz="2000" b="1" kern="1200" dirty="0">
                <a:solidFill>
                  <a:srgbClr val="1B4E9B"/>
                </a:solidFill>
                <a:latin typeface="Murs Gothic Key" pitchFamily="2" charset="-52"/>
                <a:ea typeface="+mn-ea"/>
                <a:cs typeface="+mn-cs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План лекции</a:t>
            </a: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335361" y="216024"/>
            <a:ext cx="7056783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Заголовок слайда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75453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ительные полож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6931-4247-455C-AE2E-127519544373}" type="datetime1">
              <a:rPr lang="ru-RU" smtClean="0"/>
              <a:t>26.09.2024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5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0" y="726369"/>
            <a:ext cx="11013910" cy="525007"/>
          </a:xfrm>
        </p:spPr>
        <p:txBody>
          <a:bodyPr>
            <a:normAutofit/>
          </a:bodyPr>
          <a:lstStyle>
            <a:lvl1pPr algn="l">
              <a:defRPr sz="2000" b="1" baseline="0">
                <a:solidFill>
                  <a:srgbClr val="1B4E9B"/>
                </a:solidFill>
                <a:latin typeface="Murs Gothic Key" pitchFamily="2" charset="-52"/>
              </a:defRPr>
            </a:lvl1pPr>
            <a:lvl2pPr algn="ctr">
              <a:defRPr sz="2400">
                <a:solidFill>
                  <a:srgbClr val="1B4E9B"/>
                </a:solidFill>
              </a:defRPr>
            </a:lvl2pPr>
            <a:lvl4pPr marL="0" algn="ctr">
              <a:defRPr sz="2400">
                <a:solidFill>
                  <a:srgbClr val="1B4E9B"/>
                </a:solidFill>
              </a:defRPr>
            </a:lvl4pPr>
            <a:lvl5pPr algn="l">
              <a:defRPr/>
            </a:lvl5pPr>
            <a:lvl8pPr marL="3200400" indent="0" algn="ctr">
              <a:buNone/>
              <a:defRPr/>
            </a:lvl8pPr>
          </a:lstStyle>
          <a:p>
            <a:pPr lvl="0"/>
            <a:r>
              <a:rPr lang="ru-RU" dirty="0"/>
              <a:t>ЗАКЛЮЧИТЕЛЬНЫЕ ПОЛОЖЕНИЯ ПО ТЕМЕ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3" hasCustomPrompt="1"/>
          </p:nvPr>
        </p:nvSpPr>
        <p:spPr>
          <a:xfrm>
            <a:off x="582282" y="1772816"/>
            <a:ext cx="11000118" cy="4248150"/>
          </a:xfrm>
        </p:spPr>
        <p:txBody>
          <a:bodyPr>
            <a:normAutofit/>
          </a:bodyPr>
          <a:lstStyle>
            <a:lvl1pPr marL="457200" marR="0" indent="-4572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 sz="2000" b="0" baseline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  <a:lvl2pPr algn="ctr">
              <a:defRPr/>
            </a:lvl2pPr>
            <a:lvl3pPr algn="ctr">
              <a:defRPr/>
            </a:lvl3pPr>
          </a:lstStyle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ru-RU" dirty="0"/>
              <a:t>Положение 1</a:t>
            </a:r>
          </a:p>
          <a:p>
            <a:pPr lvl="0"/>
            <a:endParaRPr lang="ru-RU" dirty="0"/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3688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ыкновен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99E6A-C1CF-405E-858D-CFA958C22769}" type="datetime1">
              <a:rPr lang="ru-RU" smtClean="0"/>
              <a:t>26.09.2024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35361" y="216024"/>
            <a:ext cx="7056783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Заголовок слайда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0775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1" y="216024"/>
            <a:ext cx="7056783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Заголовок слайда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fld id="{D5F0515A-F393-4EC6-8B2D-8825DD8578D5}" type="datetime1">
              <a:rPr lang="ru-RU" smtClean="0"/>
              <a:pPr/>
              <a:t>26.09.2024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</a:lstStyle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</a:t>
            </a:r>
            <a:r>
              <a:rPr lang="ru-RU" dirty="0" smtClean="0"/>
              <a:t>текста</a:t>
            </a:r>
            <a:endParaRPr lang="ru-RU" dirty="0"/>
          </a:p>
          <a:p>
            <a:pPr lvl="1"/>
            <a:r>
              <a:rPr lang="ru-RU" dirty="0"/>
              <a:t>Второй </a:t>
            </a:r>
            <a:r>
              <a:rPr lang="ru-RU" dirty="0" smtClean="0"/>
              <a:t>уровень</a:t>
            </a:r>
            <a:endParaRPr lang="ru-RU" dirty="0"/>
          </a:p>
          <a:p>
            <a:pPr marL="0" lvl="1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ru-RU" dirty="0"/>
              <a:t>Третий уровень</a:t>
            </a:r>
          </a:p>
          <a:p>
            <a:pPr lvl="2"/>
            <a:endParaRPr lang="ru-RU" dirty="0"/>
          </a:p>
        </p:txBody>
      </p:sp>
      <p:pic>
        <p:nvPicPr>
          <p:cNvPr id="12" name="Picture 4" descr="C:\Users\MVGorlachyeva\Downloads\logo_ru.pn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60625" y="197274"/>
            <a:ext cx="1505639" cy="432000"/>
          </a:xfrm>
          <a:prstGeom prst="rect">
            <a:avLst/>
          </a:prstGeom>
          <a:noFill/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2F859BD3-FCBD-4378-8C2B-CACD1B01C38C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44" y="117891"/>
            <a:ext cx="1561801" cy="5724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8276" y="215274"/>
            <a:ext cx="1399719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65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4" r:id="rId2"/>
    <p:sldLayoutId id="2147483669" r:id="rId3"/>
    <p:sldLayoutId id="2147483672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b="0" kern="1200" baseline="0">
          <a:solidFill>
            <a:srgbClr val="1B4E9B"/>
          </a:solidFill>
          <a:latin typeface="Murs Gothic Key" pitchFamily="2" charset="-52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lang="ru-RU" sz="1800" kern="1200" dirty="0">
          <a:solidFill>
            <a:schemeClr val="tx1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1600" kern="1200">
          <a:solidFill>
            <a:schemeClr val="accent2"/>
          </a:solidFill>
          <a:latin typeface="Inter" panose="02000503000000020004" pitchFamily="2" charset="0"/>
          <a:ea typeface="Inter" panose="02000503000000020004" pitchFamily="2" charset="0"/>
          <a:cs typeface="+mn-cs"/>
        </a:defRPr>
      </a:lvl3pPr>
      <a:lvl4pPr marL="13716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ru.freepik.com/" TargetMode="Externa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Рекомендации по оформлению </a:t>
            </a:r>
            <a:r>
              <a:rPr lang="ru-RU" dirty="0" smtClean="0"/>
              <a:t>презентации</a:t>
            </a:r>
            <a:endParaRPr lang="ru-RU" dirty="0"/>
          </a:p>
        </p:txBody>
      </p:sp>
      <p:sp>
        <p:nvSpPr>
          <p:cNvPr id="6" name="Заголовок 6">
            <a:extLst>
              <a:ext uri="{FF2B5EF4-FFF2-40B4-BE49-F238E27FC236}">
                <a16:creationId xmlns="" xmlns:a16="http://schemas.microsoft.com/office/drawing/2014/main" id="{6B1D8B4B-8474-3D40-980A-3F6BD299531E}"/>
              </a:ext>
            </a:extLst>
          </p:cNvPr>
          <p:cNvSpPr txBox="1">
            <a:spLocks/>
          </p:cNvSpPr>
          <p:nvPr/>
        </p:nvSpPr>
        <p:spPr>
          <a:xfrm>
            <a:off x="1190349" y="2015639"/>
            <a:ext cx="2051615" cy="63057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Базовые принципы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8D1358DA-8FAE-274A-A937-FA66A13B13E7}"/>
              </a:ext>
            </a:extLst>
          </p:cNvPr>
          <p:cNvSpPr txBox="1">
            <a:spLocks/>
          </p:cNvSpPr>
          <p:nvPr/>
        </p:nvSpPr>
        <p:spPr>
          <a:xfrm>
            <a:off x="386785" y="2890370"/>
            <a:ext cx="2979870" cy="2899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Краткое и тезисное изложение</a:t>
            </a:r>
          </a:p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Соблюдение единого стиля презентации</a:t>
            </a:r>
          </a:p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Вспомогательная информация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 </a:t>
            </a: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не должна преобладать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 </a:t>
            </a: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над </a:t>
            </a:r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основной</a:t>
            </a:r>
            <a:endParaRPr lang="ru-RU" sz="12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A04AF5D3-6DED-9A43-9BF1-CE611CCE5F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477" y="1875701"/>
            <a:ext cx="535044" cy="724626"/>
          </a:xfrm>
          <a:prstGeom prst="rect">
            <a:avLst/>
          </a:prstGeom>
        </p:spPr>
      </p:pic>
      <p:sp>
        <p:nvSpPr>
          <p:cNvPr id="9" name="Заголовок 6">
            <a:extLst>
              <a:ext uri="{FF2B5EF4-FFF2-40B4-BE49-F238E27FC236}">
                <a16:creationId xmlns="" xmlns:a16="http://schemas.microsoft.com/office/drawing/2014/main" id="{81DEAF7B-3B3E-C348-AFE8-D2B1C16997FB}"/>
              </a:ext>
            </a:extLst>
          </p:cNvPr>
          <p:cNvSpPr txBox="1">
            <a:spLocks/>
          </p:cNvSpPr>
          <p:nvPr/>
        </p:nvSpPr>
        <p:spPr>
          <a:xfrm>
            <a:off x="4641608" y="2015639"/>
            <a:ext cx="2390496" cy="63057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Дизайн </a:t>
            </a:r>
            <a: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/>
            </a:r>
            <a:b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</a:br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и верстка </a:t>
            </a:r>
          </a:p>
        </p:txBody>
      </p:sp>
      <p:sp>
        <p:nvSpPr>
          <p:cNvPr id="10" name="Заголовок 6">
            <a:extLst>
              <a:ext uri="{FF2B5EF4-FFF2-40B4-BE49-F238E27FC236}">
                <a16:creationId xmlns="" xmlns:a16="http://schemas.microsoft.com/office/drawing/2014/main" id="{3CBAE2D9-1FE6-7040-B8A8-FE0D89789842}"/>
              </a:ext>
            </a:extLst>
          </p:cNvPr>
          <p:cNvSpPr txBox="1">
            <a:spLocks/>
          </p:cNvSpPr>
          <p:nvPr/>
        </p:nvSpPr>
        <p:spPr>
          <a:xfrm>
            <a:off x="3838044" y="2890370"/>
            <a:ext cx="3194060" cy="2899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Выделяйте ключевые моменты размером, жирным начертанием </a:t>
            </a:r>
            <a:b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</a:b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или цветом. Избегайте цветовой перенасыщенности</a:t>
            </a:r>
          </a:p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Придерживайтесь выбранной темы презентации, цветовой схемы и форматирования макетов </a:t>
            </a:r>
            <a:b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</a:b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по всей презентации</a:t>
            </a:r>
          </a:p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Допускается использование корпоративных цветов университета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3E211AE2-B5FD-D644-8949-52A189A6B0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9227" y="1790019"/>
            <a:ext cx="657683" cy="727982"/>
          </a:xfrm>
          <a:prstGeom prst="rect">
            <a:avLst/>
          </a:prstGeom>
        </p:spPr>
      </p:pic>
      <p:sp>
        <p:nvSpPr>
          <p:cNvPr id="13" name="Заголовок 6"/>
          <p:cNvSpPr txBox="1">
            <a:spLocks/>
          </p:cNvSpPr>
          <p:nvPr/>
        </p:nvSpPr>
        <p:spPr>
          <a:xfrm>
            <a:off x="7680176" y="2050362"/>
            <a:ext cx="5472111" cy="37530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Основной шрифт</a:t>
            </a:r>
          </a:p>
        </p:txBody>
      </p:sp>
      <p:sp>
        <p:nvSpPr>
          <p:cNvPr id="14" name="Заголовок 6">
            <a:extLst>
              <a:ext uri="{FF2B5EF4-FFF2-40B4-BE49-F238E27FC236}">
                <a16:creationId xmlns="" xmlns:a16="http://schemas.microsoft.com/office/drawing/2014/main" id="{3CBAE2D9-1FE6-7040-B8A8-FE0D89789842}"/>
              </a:ext>
            </a:extLst>
          </p:cNvPr>
          <p:cNvSpPr txBox="1">
            <a:spLocks/>
          </p:cNvSpPr>
          <p:nvPr/>
        </p:nvSpPr>
        <p:spPr>
          <a:xfrm>
            <a:off x="7680176" y="2890370"/>
            <a:ext cx="3194060" cy="2899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Murs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 Gothic 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Key</a:t>
            </a:r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 – для заголовков</a:t>
            </a:r>
          </a:p>
          <a:p>
            <a:pPr marL="228600" indent="-228600">
              <a:lnSpc>
                <a:spcPts val="1600"/>
              </a:lnSpc>
              <a:spcAft>
                <a:spcPts val="1200"/>
              </a:spcAft>
              <a:buClr>
                <a:srgbClr val="4447BB"/>
              </a:buClr>
              <a:buFont typeface="Verdana" panose="020B0604030504040204" pitchFamily="34" charset="0"/>
              <a:buChar char="●"/>
            </a:pP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Inter </a:t>
            </a:r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– для текста</a:t>
            </a:r>
            <a:endParaRPr lang="ru-RU" sz="12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57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4"/>
          </p:nvPr>
        </p:nvSpPr>
        <p:spPr>
          <a:xfrm>
            <a:off x="634027" y="2353138"/>
            <a:ext cx="10972807" cy="52500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73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/>
              <a:t>Примеры оформления слайдов при создании презентации</a:t>
            </a:r>
          </a:p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ru-RU" sz="2200" dirty="0">
                <a:ea typeface="Inter" panose="02000503000000020004" pitchFamily="2" charset="0"/>
              </a:rPr>
              <a:t>План лекции</a:t>
            </a: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242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Заголовок 6"/>
          <p:cNvSpPr txBox="1">
            <a:spLocks/>
          </p:cNvSpPr>
          <p:nvPr/>
        </p:nvSpPr>
        <p:spPr>
          <a:xfrm>
            <a:off x="566142" y="1628800"/>
            <a:ext cx="11171615" cy="4752528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Пример оформления текстового блока:</a:t>
            </a:r>
          </a:p>
          <a:p>
            <a:pPr>
              <a:lnSpc>
                <a:spcPct val="100000"/>
              </a:lnSpc>
            </a:pP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  <a:p>
            <a:pPr marL="342900" indent="-342900">
              <a:lnSpc>
                <a:spcPct val="100000"/>
              </a:lnSpc>
              <a:buClr>
                <a:srgbClr val="1B4E9B"/>
              </a:buClr>
              <a:buSzPct val="150000"/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развитие университетов, реализующих прорывные научные исследования, создающих наукоемкую продукцию и технологии, для социально-экономического развития территорий, укрепления кадрового и научно-технологического потенциала организаций реального сектора экономики и социальной сферы;</a:t>
            </a:r>
          </a:p>
          <a:p>
            <a:pPr marL="342900" indent="-342900">
              <a:lnSpc>
                <a:spcPct val="100000"/>
              </a:lnSpc>
              <a:buClr>
                <a:srgbClr val="1B4E9B"/>
              </a:buClr>
              <a:buSzPct val="150000"/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  <a:p>
            <a:pPr marL="342900" indent="-342900">
              <a:lnSpc>
                <a:spcPct val="100000"/>
              </a:lnSpc>
              <a:buClr>
                <a:srgbClr val="1B4E9B"/>
              </a:buClr>
              <a:buSzPct val="150000"/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формирование механизмов интеграции университетов и научных организаций и их кооперации с организациями реального сектора экономики.</a:t>
            </a:r>
          </a:p>
        </p:txBody>
      </p:sp>
    </p:spTree>
    <p:extLst>
      <p:ext uri="{BB962C8B-B14F-4D97-AF65-F5344CB8AC3E}">
        <p14:creationId xmlns:p14="http://schemas.microsoft.com/office/powerpoint/2010/main" val="295169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511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Пример оформления слайда с текстом и </a:t>
            </a:r>
            <a:r>
              <a:rPr lang="ru-RU" dirty="0" smtClean="0"/>
              <a:t>фото</a:t>
            </a:r>
            <a:endParaRPr lang="ru-RU" dirty="0"/>
          </a:p>
        </p:txBody>
      </p:sp>
      <p:sp>
        <p:nvSpPr>
          <p:cNvPr id="4" name="Заголовок 6"/>
          <p:cNvSpPr txBox="1">
            <a:spLocks/>
          </p:cNvSpPr>
          <p:nvPr/>
        </p:nvSpPr>
        <p:spPr>
          <a:xfrm>
            <a:off x="5573974" y="1700808"/>
            <a:ext cx="6166893" cy="496855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Пример оформления текстового блока:</a:t>
            </a:r>
          </a:p>
          <a:p>
            <a:pPr>
              <a:lnSpc>
                <a:spcPct val="100000"/>
              </a:lnSpc>
              <a:buClr>
                <a:srgbClr val="4447BB"/>
              </a:buClr>
            </a:pPr>
            <a:endParaRPr lang="ru-RU" sz="18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  <a:p>
            <a:pPr marL="228600" indent="-228600">
              <a:lnSpc>
                <a:spcPct val="100000"/>
              </a:lnSpc>
              <a:buClr>
                <a:srgbClr val="1B4E9B"/>
              </a:buClr>
              <a:buFont typeface="Verdana" panose="020B0604030504040204" pitchFamily="34" charset="0"/>
              <a:buChar char="●"/>
            </a:pP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развитие университетов,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реализующих прорывные научные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исследования,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создающих наукоемкую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продукцию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и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технологии,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для социально-экономического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развития территорий, укрепления кадрового и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научно-технологического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потенциала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организаций реального </a:t>
            </a:r>
            <a:r>
              <a:rPr lang="ru-RU" sz="1800" dirty="0">
                <a:latin typeface="Inter" panose="02000503000000020004" pitchFamily="2" charset="0"/>
                <a:ea typeface="Inter" panose="02000503000000020004" pitchFamily="2" charset="0"/>
              </a:rPr>
              <a:t>сектора </a:t>
            </a:r>
            <a:r>
              <a:rPr lang="ru-RU" sz="1800" dirty="0" smtClean="0">
                <a:latin typeface="Inter" panose="02000503000000020004" pitchFamily="2" charset="0"/>
                <a:ea typeface="Inter" panose="02000503000000020004" pitchFamily="2" charset="0"/>
              </a:rPr>
              <a:t>экономики 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и 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социальной сферы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;</a:t>
            </a:r>
            <a:endParaRPr lang="ru-RU" sz="1800" dirty="0">
              <a:solidFill>
                <a:schemeClr val="tx1">
                  <a:lumMod val="85000"/>
                  <a:lumOff val="15000"/>
                </a:schemeClr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  <a:p>
            <a:pPr marL="171450" indent="-171450">
              <a:lnSpc>
                <a:spcPct val="100000"/>
              </a:lnSpc>
              <a:buClr>
                <a:srgbClr val="1B4E9B"/>
              </a:buClr>
              <a:buFont typeface="Verdana" panose="020B0604030504040204" pitchFamily="34" charset="0"/>
              <a:buChar char="●"/>
            </a:pP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формирование механизмов 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интеграции университетов и 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научных организаций и 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их кооперации </a:t>
            </a:r>
            <a:r>
              <a:rPr lang="ru-RU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Inter" panose="02000503000000020004" pitchFamily="2" charset="0"/>
                <a:ea typeface="Inter" panose="02000503000000020004" pitchFamily="2" charset="0"/>
              </a:rPr>
              <a:t>с организациями реального сектора экономики.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2634900"/>
            <a:ext cx="4815300" cy="3244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41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/>
              <a:t>Пример оформления слайда с текстом и графическими </a:t>
            </a:r>
            <a:r>
              <a:rPr lang="ru-RU" dirty="0" smtClean="0"/>
              <a:t>элементами</a:t>
            </a:r>
            <a:endParaRPr lang="ru-RU" dirty="0"/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="" xmlns:a16="http://schemas.microsoft.com/office/drawing/2014/main" id="{9BE398AB-B1D9-2A4F-B84F-EC630E07A153}"/>
              </a:ext>
            </a:extLst>
          </p:cNvPr>
          <p:cNvSpPr/>
          <p:nvPr/>
        </p:nvSpPr>
        <p:spPr>
          <a:xfrm>
            <a:off x="2449097" y="1807799"/>
            <a:ext cx="8559562" cy="1230307"/>
          </a:xfrm>
          <a:prstGeom prst="roundRect">
            <a:avLst>
              <a:gd name="adj" fmla="val 1257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613058F-834B-2843-8667-DB8DB658BCC1}"/>
              </a:ext>
            </a:extLst>
          </p:cNvPr>
          <p:cNvSpPr/>
          <p:nvPr/>
        </p:nvSpPr>
        <p:spPr>
          <a:xfrm>
            <a:off x="2715309" y="2030340"/>
            <a:ext cx="8175282" cy="83099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/>
            <a:r>
              <a:rPr lang="ru-RU" sz="1600" b="1" dirty="0">
                <a:latin typeface="Inter" panose="02000503000000020004" pitchFamily="2" charset="0"/>
                <a:ea typeface="Inter" panose="02000503000000020004" pitchFamily="2" charset="0"/>
              </a:rPr>
              <a:t>Ключевые характеристики передовой инженерной школы (основное тематическое направление ПИШ, количественные характеристики результативности деятельности создаваемой школы и др.) </a:t>
            </a:r>
            <a:endParaRPr lang="ru-RU" sz="1600" b="1" dirty="0">
              <a:effectLst/>
              <a:latin typeface="Inter" panose="02000503000000020004" pitchFamily="2" charset="0"/>
              <a:ea typeface="Inter" panose="02000503000000020004" pitchFamily="2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="" xmlns:a16="http://schemas.microsoft.com/office/drawing/2014/main" id="{BC2E6791-FD5D-1D4C-82AF-2F9D366AD518}"/>
              </a:ext>
            </a:extLst>
          </p:cNvPr>
          <p:cNvSpPr/>
          <p:nvPr/>
        </p:nvSpPr>
        <p:spPr>
          <a:xfrm>
            <a:off x="2449097" y="3424943"/>
            <a:ext cx="8559562" cy="856024"/>
          </a:xfrm>
          <a:prstGeom prst="roundRect">
            <a:avLst>
              <a:gd name="adj" fmla="val 1257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53AD3321-F760-7A4A-806C-DAB0CCABA28F}"/>
              </a:ext>
            </a:extLst>
          </p:cNvPr>
          <p:cNvSpPr/>
          <p:nvPr/>
        </p:nvSpPr>
        <p:spPr>
          <a:xfrm>
            <a:off x="2715310" y="3647484"/>
            <a:ext cx="6336110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/>
            <a:r>
              <a:rPr lang="ru-RU" sz="1600" b="1" dirty="0">
                <a:latin typeface="Inter" panose="02000503000000020004" pitchFamily="2" charset="0"/>
                <a:ea typeface="Inter" panose="02000503000000020004" pitchFamily="2" charset="0"/>
              </a:rPr>
              <a:t>Цель и задачи создания передовой инженерной школы </a:t>
            </a:r>
            <a:endParaRPr lang="ru-RU" sz="1600" b="1" dirty="0">
              <a:latin typeface="Inter" panose="02000503000000020004" pitchFamily="2" charset="0"/>
              <a:ea typeface="Inter" panose="02000503000000020004" pitchFamily="2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="" xmlns:a16="http://schemas.microsoft.com/office/drawing/2014/main" id="{298F522B-C70E-E441-969E-4A4D8FEBCE2A}"/>
              </a:ext>
            </a:extLst>
          </p:cNvPr>
          <p:cNvSpPr/>
          <p:nvPr/>
        </p:nvSpPr>
        <p:spPr>
          <a:xfrm>
            <a:off x="2449097" y="4667805"/>
            <a:ext cx="8559562" cy="1230443"/>
          </a:xfrm>
          <a:prstGeom prst="roundRect">
            <a:avLst>
              <a:gd name="adj" fmla="val 1257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C4FE51E6-380F-6A45-9E48-C4524551498B}"/>
              </a:ext>
            </a:extLst>
          </p:cNvPr>
          <p:cNvSpPr/>
          <p:nvPr/>
        </p:nvSpPr>
        <p:spPr>
          <a:xfrm>
            <a:off x="2715309" y="4890347"/>
            <a:ext cx="8175281" cy="83099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lvl="0"/>
            <a:r>
              <a:rPr lang="ru-RU" sz="1600" b="1" dirty="0">
                <a:latin typeface="Inter" panose="02000503000000020004" pitchFamily="2" charset="0"/>
                <a:ea typeface="Inter" panose="02000503000000020004" pitchFamily="2" charset="0"/>
              </a:rPr>
              <a:t>Участие передовой инженерной школы в решении задач, соответствующих мировому уровню актуальности и значимости в приоритетных областях технологического развития Российской Федерации </a:t>
            </a:r>
            <a:endParaRPr lang="ru-RU" sz="1600" b="1" dirty="0">
              <a:latin typeface="Inter" panose="02000503000000020004" pitchFamily="2" charset="0"/>
              <a:ea typeface="Inter" panose="02000503000000020004" pitchFamily="2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994CCC5A-BD28-524B-A2B9-91AEDECA6B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317" y="2023918"/>
            <a:ext cx="623638" cy="78867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FA036FE6-3CE6-2149-972D-450BA38744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4800" y="3439282"/>
            <a:ext cx="788672" cy="78867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B90DDF87-B72D-994B-BECA-509DC5470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454" y="4909029"/>
            <a:ext cx="829364" cy="829364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456872" y="6190524"/>
            <a:ext cx="81018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Inter" panose="02000503000000020004" pitchFamily="2" charset="0"/>
                <a:ea typeface="Inter" panose="02000503000000020004" pitchFamily="2" charset="0"/>
              </a:rPr>
              <a:t>Графические элементы можно скачать с сайта </a:t>
            </a:r>
            <a:r>
              <a:rPr lang="en-US" dirty="0">
                <a:latin typeface="Inter" panose="02000503000000020004" pitchFamily="2" charset="0"/>
                <a:ea typeface="Inter" panose="02000503000000020004" pitchFamily="2" charset="0"/>
                <a:hlinkClick r:id="rId5"/>
              </a:rPr>
              <a:t>https://ru.freepik.com/</a:t>
            </a:r>
            <a:endParaRPr lang="ru-RU" dirty="0"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68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Пример оформления слайда с </a:t>
            </a:r>
            <a:r>
              <a:rPr lang="ru-RU" dirty="0" smtClean="0"/>
              <a:t>таблицей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401063"/>
              </p:ext>
            </p:extLst>
          </p:nvPr>
        </p:nvGraphicFramePr>
        <p:xfrm>
          <a:off x="392889" y="1700808"/>
          <a:ext cx="11375100" cy="4095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98774">
                  <a:extLst>
                    <a:ext uri="{9D8B030D-6E8A-4147-A177-3AD203B41FA5}">
                      <a16:colId xmlns="" xmlns:a16="http://schemas.microsoft.com/office/drawing/2014/main" val="2935329716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3841175847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1541245602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1622694231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3187052312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1368879624"/>
                    </a:ext>
                  </a:extLst>
                </a:gridCol>
                <a:gridCol w="1262721">
                  <a:extLst>
                    <a:ext uri="{9D8B030D-6E8A-4147-A177-3AD203B41FA5}">
                      <a16:colId xmlns="" xmlns:a16="http://schemas.microsoft.com/office/drawing/2014/main" val="675904275"/>
                    </a:ext>
                  </a:extLst>
                </a:gridCol>
              </a:tblGrid>
              <a:tr h="368185"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Номер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Дата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Время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Стоимость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Город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Вылет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Прилет</a:t>
                      </a:r>
                    </a:p>
                  </a:txBody>
                  <a:tcPr anchor="ctr">
                    <a:lnB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89625096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Разработка инвестиционной стратегии </a:t>
                      </a:r>
                      <a:b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</a:br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и правовое регулирование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563</a:t>
                      </a:r>
                    </a:p>
                  </a:txBody>
                  <a:tcPr anchor="ctr">
                    <a:lnT w="19050" cap="flat" cmpd="sng" algn="ctr">
                      <a:solidFill>
                        <a:srgbClr val="041A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60923925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Инвестиционная стратегия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783515368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Правовое регулирование 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16137258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Разработка инвестиционной стратегии </a:t>
                      </a:r>
                      <a:b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</a:br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и правовое регулирование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76934118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Разработка инвестиционной стратегии </a:t>
                      </a:r>
                      <a:b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</a:br>
                      <a:r>
                        <a:rPr lang="ru-RU" sz="12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и правовое регулирование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026808102"/>
                  </a:ext>
                </a:extLst>
              </a:tr>
              <a:tr h="62118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2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j-cs"/>
                        </a:rPr>
                        <a:t>Сумма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Inter" panose="02000503000000020004" pitchFamily="2" charset="0"/>
                          <a:ea typeface="Inter" panose="02000503000000020004" pitchFamily="2" charset="0"/>
                          <a:cs typeface="+mn-cs"/>
                        </a:rPr>
                        <a:t>563</a:t>
                      </a:r>
                      <a:endParaRPr lang="ru-RU" sz="1400" b="1" dirty="0">
                        <a:latin typeface="Inter" panose="02000503000000020004" pitchFamily="2" charset="0"/>
                        <a:ea typeface="Inter" panose="02000503000000020004" pitchFamily="2" charset="0"/>
                      </a:endParaRPr>
                    </a:p>
                  </a:txBody>
                  <a:tcPr anchor="ctr"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2820471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360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Пример оформления слайда с </a:t>
            </a:r>
            <a:r>
              <a:rPr lang="ru-RU" dirty="0" smtClean="0"/>
              <a:t>диаграммой</a:t>
            </a:r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793442705"/>
              </p:ext>
            </p:extLst>
          </p:nvPr>
        </p:nvGraphicFramePr>
        <p:xfrm>
          <a:off x="386787" y="1671039"/>
          <a:ext cx="5102666" cy="4095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539097371"/>
              </p:ext>
            </p:extLst>
          </p:nvPr>
        </p:nvGraphicFramePr>
        <p:xfrm>
          <a:off x="6096000" y="1671039"/>
          <a:ext cx="5102666" cy="4095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6742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Пример оформления слайда с </a:t>
            </a:r>
            <a:r>
              <a:rPr lang="ru-RU" dirty="0" smtClean="0"/>
              <a:t>диаграммой</a:t>
            </a:r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93285380"/>
              </p:ext>
            </p:extLst>
          </p:nvPr>
        </p:nvGraphicFramePr>
        <p:xfrm>
          <a:off x="458380" y="1556792"/>
          <a:ext cx="5472112" cy="4134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920085828"/>
              </p:ext>
            </p:extLst>
          </p:nvPr>
        </p:nvGraphicFramePr>
        <p:xfrm>
          <a:off x="6389148" y="1556792"/>
          <a:ext cx="5472112" cy="4134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96698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047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36053A2F54ADE4EA4AF310BFE6D8DF3" ma:contentTypeVersion="4" ma:contentTypeDescription="Создание документа." ma:contentTypeScope="" ma:versionID="a370a6c8714d07053426d9aaddfe6d5a">
  <xsd:schema xmlns:xsd="http://www.w3.org/2001/XMLSchema" xmlns:xs="http://www.w3.org/2001/XMLSchema" xmlns:p="http://schemas.microsoft.com/office/2006/metadata/properties" xmlns:ns2="0e83c130-be0f-4fde-96ca-c1c069348d37" targetNamespace="http://schemas.microsoft.com/office/2006/metadata/properties" ma:root="true" ma:fieldsID="f106e696cdaf9ca775dfdd5fc3346bd9" ns2:_="">
    <xsd:import namespace="0e83c130-be0f-4fde-96ca-c1c069348d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83c130-be0f-4fde-96ca-c1c069348d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C95D00-2B68-40A4-AFB1-7B372A59408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6264FF-748E-4204-B925-04E668E3FF54}">
  <ds:schemaRefs>
    <ds:schemaRef ds:uri="0e83c130-be0f-4fde-96ca-c1c069348d37"/>
    <ds:schemaRef ds:uri="http://purl.org/dc/elements/1.1/"/>
    <ds:schemaRef ds:uri="http://purl.org/dc/dcmitype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E34FF4A-0888-4E0E-A750-866D4F5B44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83c130-be0f-4fde-96ca-c1c069348d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5421</TotalTime>
  <Words>313</Words>
  <Application>Microsoft Office PowerPoint</Application>
  <PresentationFormat>Широкоэкранный</PresentationFormat>
  <Paragraphs>90</Paragraphs>
  <Slides>11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Calibri</vt:lpstr>
      <vt:lpstr>Century Gothic</vt:lpstr>
      <vt:lpstr>Inter</vt:lpstr>
      <vt:lpstr>Murs Gothic Key</vt:lpstr>
      <vt:lpstr>Times New Roman</vt:lpstr>
      <vt:lpstr>Verdana</vt:lpstr>
      <vt:lpstr>Тема Office</vt:lpstr>
      <vt:lpstr>Рекомендации по оформлению презентации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 оформления слайда с текстом и фото</vt:lpstr>
      <vt:lpstr>Пример оформления слайда с текстом и графическими элементами</vt:lpstr>
      <vt:lpstr>Пример оформления слайда с таблицей</vt:lpstr>
      <vt:lpstr>Пример оформления слайда с диаграммой</vt:lpstr>
      <vt:lpstr>Пример оформления слайда с диаграммой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Архипов Руслан Евгеньевич</dc:creator>
  <cp:lastModifiedBy>Гусев Станислав Михайлович</cp:lastModifiedBy>
  <cp:revision>178</cp:revision>
  <dcterms:created xsi:type="dcterms:W3CDTF">2022-05-16T13:15:02Z</dcterms:created>
  <dcterms:modified xsi:type="dcterms:W3CDTF">2024-09-26T12:35:37Z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0x010100736053A2F54ADE4EA4AF310BFE6D8DF3</vt:lpwstr>
  </property>
</Properties>
</file>